
<file path=[Content_Types].xml><?xml version="1.0" encoding="utf-8"?>
<Types xmlns="http://schemas.openxmlformats.org/package/2006/content-types">
  <Default Extension="png" ContentType="image/png"/>
  <Default Extension="sv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81" r:id="rId3"/>
    <p:sldId id="273" r:id="rId4"/>
    <p:sldId id="288" r:id="rId5"/>
    <p:sldId id="282" r:id="rId6"/>
    <p:sldId id="283" r:id="rId7"/>
    <p:sldId id="289" r:id="rId8"/>
    <p:sldId id="290" r:id="rId9"/>
    <p:sldId id="284" r:id="rId10"/>
    <p:sldId id="291" r:id="rId11"/>
    <p:sldId id="285" r:id="rId12"/>
    <p:sldId id="293" r:id="rId13"/>
    <p:sldId id="292" r:id="rId14"/>
    <p:sldId id="287" r:id="rId15"/>
    <p:sldId id="280" r:id="rId16"/>
  </p:sldIdLst>
  <p:sldSz cx="9144000" cy="6858000" type="screen4x3"/>
  <p:notesSz cx="6797675" cy="98567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3794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619">
          <p15:clr>
            <a:srgbClr val="A4A3A4"/>
          </p15:clr>
        </p15:guide>
        <p15:guide id="6" orient="horz" pos="938">
          <p15:clr>
            <a:srgbClr val="A4A3A4"/>
          </p15:clr>
        </p15:guide>
        <p15:guide id="7" orient="horz" pos="3886">
          <p15:clr>
            <a:srgbClr val="A4A3A4"/>
          </p15:clr>
        </p15:guide>
        <p15:guide id="8" pos="771">
          <p15:clr>
            <a:srgbClr val="A4A3A4"/>
          </p15:clr>
        </p15:guide>
        <p15:guide id="9" pos="2880">
          <p15:clr>
            <a:srgbClr val="A4A3A4"/>
          </p15:clr>
        </p15:guide>
        <p15:guide id="10" pos="4877">
          <p15:clr>
            <a:srgbClr val="A4A3A4"/>
          </p15:clr>
        </p15:guide>
        <p15:guide id="11" pos="249">
          <p15:clr>
            <a:srgbClr val="A4A3A4"/>
          </p15:clr>
        </p15:guide>
        <p15:guide id="12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97" autoAdjust="0"/>
  </p:normalViewPr>
  <p:slideViewPr>
    <p:cSldViewPr snapToGrid="0" showGuides="1">
      <p:cViewPr varScale="1">
        <p:scale>
          <a:sx n="62" d="100"/>
          <a:sy n="62" d="100"/>
        </p:scale>
        <p:origin x="936" y="66"/>
      </p:cViewPr>
      <p:guideLst>
        <p:guide orient="horz" pos="891"/>
        <p:guide orient="horz" pos="3794"/>
        <p:guide orient="horz" pos="1570"/>
        <p:guide orient="horz" pos="1161"/>
        <p:guide orient="horz" pos="1619"/>
        <p:guide orient="horz" pos="938"/>
        <p:guide orient="horz" pos="3886"/>
        <p:guide pos="771"/>
        <p:guide pos="2880"/>
        <p:guide pos="4877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062F9-8B9D-488C-A30E-01E8F5B28DD8}" type="datetimeFigureOut">
              <a:rPr lang="de-DE" smtClean="0"/>
              <a:pPr/>
              <a:t>12.04.2016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FAAF0-124C-40D1-B243-8ECB6460F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htw s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PT_htwsaar_InWi_Faku_m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Spalten, Bild rechts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572000" y="1484263"/>
            <a:ext cx="4572000" cy="30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572000" y="4639633"/>
            <a:ext cx="4176713" cy="536575"/>
          </a:xfrm>
        </p:spPr>
        <p:txBody>
          <a:bodyPr/>
          <a:lstStyle>
            <a:lvl1pPr indent="0">
              <a:lnSpc>
                <a:spcPct val="100000"/>
              </a:lnSpc>
              <a:buFontTx/>
              <a:buNone/>
              <a:defRPr sz="1050" b="0">
                <a:latin typeface="Arial" pitchFamily="34" charset="0"/>
                <a:cs typeface="Arial" pitchFamily="34" charset="0"/>
              </a:defRPr>
            </a:lvl1pPr>
            <a:lvl2pPr indent="0">
              <a:lnSpc>
                <a:spcPct val="100000"/>
              </a:lnSpc>
              <a:buFontTx/>
              <a:buNone/>
              <a:defRPr sz="1050" b="0">
                <a:latin typeface="Arial" pitchFamily="34" charset="0"/>
                <a:cs typeface="Arial" pitchFamily="34" charset="0"/>
              </a:defRPr>
            </a:lvl2pPr>
            <a:lvl3pPr indent="0">
              <a:lnSpc>
                <a:spcPct val="100000"/>
              </a:lnSpc>
              <a:buFontTx/>
              <a:buNone/>
              <a:defRPr sz="1050"/>
            </a:lvl3pPr>
            <a:lvl4pPr indent="0">
              <a:lnSpc>
                <a:spcPct val="100000"/>
              </a:lnSpc>
              <a:buFontTx/>
              <a:buNone/>
              <a:defRPr sz="1050"/>
            </a:lvl4pPr>
            <a:lvl5pPr indent="0">
              <a:lnSpc>
                <a:spcPct val="100000"/>
              </a:lnSpc>
              <a:buFontTx/>
              <a:buNone/>
              <a:defRPr sz="105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nhaltsplatzhalter 2"/>
          <p:cNvSpPr>
            <a:spLocks noGrp="1"/>
          </p:cNvSpPr>
          <p:nvPr>
            <p:ph sz="half" idx="15"/>
          </p:nvPr>
        </p:nvSpPr>
        <p:spPr>
          <a:xfrm>
            <a:off x="1223963" y="1414464"/>
            <a:ext cx="3168000" cy="4608512"/>
          </a:xfrm>
        </p:spPr>
        <p:txBody>
          <a:bodyPr/>
          <a:lstStyle>
            <a:lvl1pPr>
              <a:defRPr sz="1400" b="1"/>
            </a:lvl1pPr>
            <a:lvl2pPr>
              <a:lnSpc>
                <a:spcPct val="100000"/>
              </a:lnSpc>
              <a:spcBef>
                <a:spcPts val="0"/>
              </a:spcBef>
              <a:defRPr sz="1400" b="0"/>
            </a:lvl2pPr>
            <a:lvl3pPr>
              <a:lnSpc>
                <a:spcPct val="100000"/>
              </a:lnSpc>
              <a:spcBef>
                <a:spcPts val="0"/>
              </a:spcBef>
              <a:defRPr sz="1400" b="1"/>
            </a:lvl3pPr>
            <a:lvl4pPr marL="180000" indent="-180000"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180000" indent="-180000">
              <a:buFont typeface="Symbol" pitchFamily="18" charset="2"/>
              <a:buChar char="-"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8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Spalte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03957" y="207688"/>
            <a:ext cx="685790" cy="365125"/>
          </a:xfrm>
        </p:spPr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0" y="1484263"/>
            <a:ext cx="4363570" cy="3880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572188" y="1414464"/>
            <a:ext cx="3168000" cy="4608511"/>
          </a:xfrm>
        </p:spPr>
        <p:txBody>
          <a:bodyPr/>
          <a:lstStyle>
            <a:lvl1pPr>
              <a:defRPr sz="1400" b="1"/>
            </a:lvl1pPr>
            <a:lvl2pPr>
              <a:lnSpc>
                <a:spcPct val="100000"/>
              </a:lnSpc>
              <a:spcBef>
                <a:spcPts val="0"/>
              </a:spcBef>
              <a:defRPr sz="1400" b="0"/>
            </a:lvl2pPr>
            <a:lvl3pPr>
              <a:lnSpc>
                <a:spcPct val="100000"/>
              </a:lnSpc>
              <a:spcBef>
                <a:spcPts val="0"/>
              </a:spcBef>
              <a:defRPr sz="1400" b="1"/>
            </a:lvl3pPr>
            <a:lvl4pPr marL="180000" indent="-180000">
              <a:tabLst>
                <a:tab pos="893763" algn="l"/>
              </a:tabLst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180000" indent="-180000">
              <a:buFont typeface="Symbol" pitchFamily="18" charset="2"/>
              <a:buChar char="-"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8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395288" y="1484263"/>
            <a:ext cx="8353425" cy="45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in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961" y="1404068"/>
            <a:ext cx="6518277" cy="32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Inhaltsplatzhalter 2"/>
          <p:cNvSpPr>
            <a:spLocks noGrp="1"/>
          </p:cNvSpPr>
          <p:nvPr>
            <p:ph sz="half" idx="15"/>
          </p:nvPr>
        </p:nvSpPr>
        <p:spPr>
          <a:xfrm>
            <a:off x="1223963" y="1837190"/>
            <a:ext cx="6518275" cy="418578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80000" indent="-180000">
              <a:defRPr sz="1400"/>
            </a:lvl4pPr>
            <a:lvl5pPr marL="180000" indent="-180000">
              <a:defRPr sz="1400"/>
            </a:lvl5pPr>
            <a:lvl6pPr marL="180000" indent="-180000">
              <a:defRPr sz="1400"/>
            </a:lvl6pPr>
            <a:lvl7pPr marL="180000" indent="-180000">
              <a:defRPr sz="1400"/>
            </a:lvl7pPr>
            <a:lvl8pPr marL="180000" indent="-180000">
              <a:defRPr sz="1400"/>
            </a:lvl8pPr>
            <a:lvl9pPr marL="180000" indent="-180000">
              <a:buFont typeface="Symbol" pitchFamily="18" charset="2"/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in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961" y="1412777"/>
            <a:ext cx="6518277" cy="32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23963" y="1843088"/>
            <a:ext cx="6518276" cy="4179887"/>
          </a:xfrm>
        </p:spPr>
        <p:txBody>
          <a:bodyPr/>
          <a:lstStyle>
            <a:lvl1pPr>
              <a:spcAft>
                <a:spcPts val="0"/>
              </a:spcAft>
              <a:defRPr sz="1400" b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 marL="180000" indent="-180000">
              <a:lnSpc>
                <a:spcPct val="100000"/>
              </a:lnSpc>
              <a:spcBef>
                <a:spcPts val="0"/>
              </a:spcBef>
              <a:buFont typeface="Symbol" pitchFamily="18" charset="2"/>
              <a:buChar char="-"/>
              <a:defRPr sz="1400"/>
            </a:lvl3pPr>
            <a:lvl4pPr marL="360363" indent="0">
              <a:spcBef>
                <a:spcPts val="0"/>
              </a:spcBef>
              <a:buFontTx/>
              <a:buNone/>
              <a:defRPr sz="1400" b="1"/>
            </a:lvl4pPr>
            <a:lvl5pPr marL="540000" indent="-180000">
              <a:defRPr sz="1400"/>
            </a:lvl5pPr>
            <a:lvl6pPr marL="720725" indent="0">
              <a:spcBef>
                <a:spcPts val="0"/>
              </a:spcBef>
              <a:spcAft>
                <a:spcPts val="0"/>
              </a:spcAft>
              <a:buFontTx/>
              <a:buNone/>
              <a:defRPr sz="1400" b="1"/>
            </a:lvl6pPr>
            <a:lvl7pPr marL="900000" indent="-180000">
              <a:defRPr sz="1400"/>
            </a:lvl7pPr>
            <a:lvl8pPr marL="720725" indent="0">
              <a:buFontTx/>
              <a:buNone/>
              <a:defRPr sz="1400"/>
            </a:lvl8pPr>
            <a:lvl9pPr marL="720725" indent="0">
              <a:buFont typeface="Symbol" pitchFamily="18" charset="2"/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4"/>
            <a:endParaRPr lang="de-DE" dirty="0" smtClean="0"/>
          </a:p>
          <a:p>
            <a:pPr lvl="5"/>
            <a:r>
              <a:rPr lang="de-DE" b="1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8"/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1223962" y="1780268"/>
            <a:ext cx="3348037" cy="662735"/>
          </a:xfrm>
        </p:spPr>
        <p:txBody>
          <a:bodyPr/>
          <a:lstStyle>
            <a:lvl1pPr indent="0">
              <a:lnSpc>
                <a:spcPct val="100000"/>
              </a:lnSpc>
              <a:buFontTx/>
              <a:buNone/>
              <a:defRPr sz="1050" b="0">
                <a:latin typeface="Arial" pitchFamily="34" charset="0"/>
                <a:cs typeface="Arial" pitchFamily="34" charset="0"/>
              </a:defRPr>
            </a:lvl1pPr>
            <a:lvl2pPr indent="0">
              <a:lnSpc>
                <a:spcPct val="100000"/>
              </a:lnSpc>
              <a:buFontTx/>
              <a:buNone/>
              <a:defRPr sz="1050" b="0">
                <a:latin typeface="Arial" pitchFamily="34" charset="0"/>
                <a:cs typeface="Arial" pitchFamily="34" charset="0"/>
              </a:defRPr>
            </a:lvl2pPr>
            <a:lvl3pPr indent="0">
              <a:lnSpc>
                <a:spcPct val="100000"/>
              </a:lnSpc>
              <a:buFontTx/>
              <a:buNone/>
              <a:defRPr sz="1050"/>
            </a:lvl3pPr>
            <a:lvl4pPr indent="0">
              <a:lnSpc>
                <a:spcPct val="100000"/>
              </a:lnSpc>
              <a:buFontTx/>
              <a:buNone/>
              <a:defRPr sz="1050"/>
            </a:lvl4pPr>
            <a:lvl5pPr indent="0">
              <a:lnSpc>
                <a:spcPct val="100000"/>
              </a:lnSpc>
              <a:buFontTx/>
              <a:buNone/>
              <a:defRPr sz="1050"/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23961" y="1412777"/>
            <a:ext cx="6518277" cy="32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Diagrammplatzhalter 14"/>
          <p:cNvSpPr>
            <a:spLocks noGrp="1"/>
          </p:cNvSpPr>
          <p:nvPr>
            <p:ph type="chart" sz="quarter" idx="15"/>
          </p:nvPr>
        </p:nvSpPr>
        <p:spPr>
          <a:xfrm>
            <a:off x="1223963" y="2570163"/>
            <a:ext cx="6518275" cy="345281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 und 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961" y="1412777"/>
            <a:ext cx="6518277" cy="32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223963" y="1766308"/>
            <a:ext cx="6518275" cy="4249737"/>
          </a:xfrm>
        </p:spPr>
        <p:txBody>
          <a:bodyPr/>
          <a:lstStyle>
            <a:lvl1pPr defTabSz="1080000">
              <a:tabLst>
                <a:tab pos="1008000" algn="l"/>
              </a:tabLst>
              <a:defRPr b="0"/>
            </a:lvl1pPr>
            <a:lvl2pPr defTabSz="1080000">
              <a:lnSpc>
                <a:spcPct val="100000"/>
              </a:lnSpc>
              <a:spcBef>
                <a:spcPts val="0"/>
              </a:spcBef>
              <a:tabLst>
                <a:tab pos="1080000" algn="l"/>
              </a:tabLst>
              <a:defRPr sz="2200"/>
            </a:lvl2pPr>
            <a:lvl3pPr>
              <a:lnSpc>
                <a:spcPct val="100000"/>
              </a:lnSpc>
              <a:spcBef>
                <a:spcPts val="0"/>
              </a:spcBef>
              <a:defRPr b="1"/>
            </a:lvl3pPr>
            <a:lvl4pPr marL="0" indent="0">
              <a:buFontTx/>
              <a:buNone/>
              <a:defRPr/>
            </a:lvl4pPr>
            <a:lvl5pPr marL="180000" indent="-180000">
              <a:defRPr/>
            </a:lvl5pPr>
            <a:lvl6pPr marL="180000" indent="-180000">
              <a:defRPr/>
            </a:lvl6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3"/>
            <a:endParaRPr lang="de-DE" dirty="0" smtClean="0"/>
          </a:p>
          <a:p>
            <a:pPr lvl="5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_htw sa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PT_htwsaar_InWi_Faku_headli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PT_htwsaar_InWi_Faku_to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3963" y="1414463"/>
            <a:ext cx="6518275" cy="2880000"/>
          </a:xfrm>
        </p:spPr>
        <p:txBody>
          <a:bodyPr>
            <a:normAutofit/>
          </a:bodyPr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6829"/>
            <a:ext cx="288000" cy="24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PT_htwsaar_InWi_Faku_top_ne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3963" y="1414463"/>
            <a:ext cx="6518275" cy="2880000"/>
          </a:xfrm>
        </p:spPr>
        <p:txBody>
          <a:bodyPr>
            <a:normAutofit/>
          </a:bodyPr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7" name="Grafik 6" descr="Grafik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288" y="1557691"/>
            <a:ext cx="288000" cy="248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3963" y="1414463"/>
            <a:ext cx="6518275" cy="2880000"/>
          </a:xfrm>
        </p:spPr>
        <p:txBody>
          <a:bodyPr>
            <a:normAutofit/>
          </a:bodyPr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3963" y="1414462"/>
            <a:ext cx="6518275" cy="2880000"/>
          </a:xfrm>
        </p:spPr>
        <p:txBody>
          <a:bodyPr>
            <a:normAutofit/>
          </a:bodyPr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6829"/>
            <a:ext cx="288000" cy="24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962" y="1421486"/>
            <a:ext cx="6518276" cy="936104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223962" y="2415596"/>
            <a:ext cx="6518276" cy="3600450"/>
          </a:xfrm>
        </p:spPr>
        <p:txBody>
          <a:bodyPr/>
          <a:lstStyle>
            <a:lvl1pPr>
              <a:defRPr sz="1400" b="0" baseline="0"/>
            </a:lvl1pPr>
            <a:lvl2pPr>
              <a:lnSpc>
                <a:spcPct val="100000"/>
              </a:lnSpc>
              <a:spcBef>
                <a:spcPts val="0"/>
              </a:spcBef>
              <a:defRPr b="0"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 marL="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400">
                <a:latin typeface="Arial" pitchFamily="34" charset="0"/>
                <a:cs typeface="Arial" pitchFamily="34" charset="0"/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defRPr/>
            </a:lvl9pPr>
          </a:lstStyle>
          <a:p>
            <a:pPr lvl="0"/>
            <a:r>
              <a:rPr lang="de-DE" dirty="0" smtClean="0"/>
              <a:t>Text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Übersich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962" y="1414463"/>
            <a:ext cx="6518276" cy="934418"/>
          </a:xfrm>
        </p:spPr>
        <p:txBody>
          <a:bodyPr lIns="36000" rIns="18000"/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1223963" y="2408615"/>
            <a:ext cx="3168000" cy="3614360"/>
          </a:xfrm>
        </p:spPr>
        <p:txBody>
          <a:bodyPr lIns="36000"/>
          <a:lstStyle>
            <a:lvl1pPr>
              <a:defRPr sz="1400"/>
            </a:lvl1pPr>
            <a:lvl2pPr marL="180000" indent="-180000">
              <a:lnSpc>
                <a:spcPct val="100000"/>
              </a:lnSpc>
              <a:spcBef>
                <a:spcPts val="0"/>
              </a:spcBef>
              <a:buFont typeface="Symbol" pitchFamily="18" charset="2"/>
              <a:buChar char="-"/>
              <a:defRPr sz="1400" b="0"/>
            </a:lvl2pPr>
            <a:lvl3pPr marL="360363" indent="0">
              <a:lnSpc>
                <a:spcPct val="200000"/>
              </a:lnSpc>
              <a:spcBef>
                <a:spcPts val="0"/>
              </a:spcBef>
              <a:defRPr sz="1400" b="1"/>
            </a:lvl3pPr>
            <a:lvl4pPr marL="540000" indent="-180000">
              <a:buFont typeface="Symbol" pitchFamily="18" charset="2"/>
              <a:buChar char="-"/>
              <a:defRPr sz="1400"/>
            </a:lvl4pPr>
            <a:lvl5pPr marL="900000" indent="-180000">
              <a:lnSpc>
                <a:spcPct val="200000"/>
              </a:lnSpc>
              <a:buFontTx/>
              <a:buNone/>
              <a:defRPr sz="1400" b="1"/>
            </a:lvl5pPr>
            <a:lvl6pPr marL="900000" indent="-180000">
              <a:buFont typeface="Symbol" pitchFamily="18" charset="2"/>
              <a:buChar char="-"/>
              <a:defRPr sz="1400"/>
            </a:lvl6pPr>
            <a:lvl7pPr marL="720725" indent="0">
              <a:lnSpc>
                <a:spcPct val="200000"/>
              </a:lnSpc>
              <a:buFontTx/>
              <a:buNone/>
              <a:defRPr sz="1400" b="1"/>
            </a:lvl7pPr>
            <a:lvl8pPr marL="900000" indent="-180000">
              <a:defRPr sz="1400" b="0" i="0" baseline="0"/>
            </a:lvl8pPr>
            <a:lvl9pPr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4572000" y="2408615"/>
            <a:ext cx="3168000" cy="3614360"/>
          </a:xfrm>
        </p:spPr>
        <p:txBody>
          <a:bodyPr/>
          <a:lstStyle>
            <a:lvl1pPr>
              <a:defRPr sz="1400"/>
            </a:lvl1pPr>
            <a:lvl2pPr marL="180000" indent="-180000">
              <a:lnSpc>
                <a:spcPct val="100000"/>
              </a:lnSpc>
              <a:spcBef>
                <a:spcPts val="0"/>
              </a:spcBef>
              <a:buFont typeface="Symbol" pitchFamily="18" charset="2"/>
              <a:buChar char="-"/>
              <a:defRPr sz="1400" b="0"/>
            </a:lvl2pPr>
            <a:lvl3pPr marL="360363" indent="0">
              <a:lnSpc>
                <a:spcPct val="200000"/>
              </a:lnSpc>
              <a:spcBef>
                <a:spcPts val="0"/>
              </a:spcBef>
              <a:defRPr sz="1400" b="1"/>
            </a:lvl3pPr>
            <a:lvl4pPr marL="540000" indent="-180000">
              <a:buFont typeface="Symbol" pitchFamily="18" charset="2"/>
              <a:buChar char="-"/>
              <a:defRPr sz="1400"/>
            </a:lvl4pPr>
            <a:lvl5pPr marL="900000" indent="-180000">
              <a:lnSpc>
                <a:spcPct val="200000"/>
              </a:lnSpc>
              <a:buFontTx/>
              <a:buNone/>
              <a:defRPr sz="1400" b="1"/>
            </a:lvl5pPr>
            <a:lvl6pPr marL="900000" indent="-180000">
              <a:buFont typeface="Symbol" pitchFamily="18" charset="2"/>
              <a:buChar char="-"/>
              <a:defRPr sz="1400"/>
            </a:lvl6pPr>
            <a:lvl7pPr marL="720725" indent="0">
              <a:lnSpc>
                <a:spcPct val="200000"/>
              </a:lnSpc>
              <a:buFontTx/>
              <a:buNone/>
              <a:defRPr sz="1400" b="1"/>
            </a:lvl7pPr>
            <a:lvl8pPr marL="900000" indent="-180000">
              <a:defRPr sz="1400" b="0" i="0" baseline="0"/>
            </a:lvl8pPr>
            <a:lvl9pPr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Spalten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962" y="1412777"/>
            <a:ext cx="6518276" cy="936104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23962" y="2415595"/>
            <a:ext cx="3168000" cy="3600450"/>
          </a:xfrm>
        </p:spPr>
        <p:txBody>
          <a:bodyPr/>
          <a:lstStyle>
            <a:lvl1pPr>
              <a:defRPr sz="1400" b="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80000" indent="-180000"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180000" indent="-180000">
              <a:buFont typeface="Symbol" pitchFamily="18" charset="2"/>
              <a:buChar char="-"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2"/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8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Rubrik zur inhaltlichen Orientierung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Hier wird das Thema genannt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572000" y="2485395"/>
            <a:ext cx="4176713" cy="304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104"/>
            <a:ext cx="108000" cy="9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PT_htwsaar_InWi_Faku_inhalt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23962" y="1412777"/>
            <a:ext cx="6518276" cy="936104"/>
          </a:xfrm>
          <a:prstGeom prst="rect">
            <a:avLst/>
          </a:prstGeom>
        </p:spPr>
        <p:txBody>
          <a:bodyPr vert="horz" lIns="36000" tIns="36000" rIns="18000" bIns="36000" rtlCol="0" anchor="t" anchorCtr="0">
            <a:noAutofit/>
          </a:bodyPr>
          <a:lstStyle/>
          <a:p>
            <a:r>
              <a:rPr lang="de-DE" dirty="0" smtClean="0"/>
              <a:t>Headline 26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23962" y="2394656"/>
            <a:ext cx="6518276" cy="3600450"/>
          </a:xfrm>
          <a:prstGeom prst="rect">
            <a:avLst/>
          </a:prstGeom>
        </p:spPr>
        <p:txBody>
          <a:bodyPr vert="horz" lIns="36000" tIns="36000" rIns="18000" bIns="36000" rtlCol="0">
            <a:noAutofit/>
          </a:bodyPr>
          <a:lstStyle/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bearbeiten</a:t>
            </a:r>
          </a:p>
          <a:p>
            <a:pPr lvl="1"/>
            <a:r>
              <a:rPr lang="de-DE" dirty="0" smtClean="0"/>
              <a:t>Topic 14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2"/>
            <a:r>
              <a:rPr lang="de-DE" dirty="0" smtClean="0"/>
              <a:t>Fließtext 14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52020" y="207688"/>
            <a:ext cx="3240360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Rubrik zur inhaltlichen Orientierung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3963" y="6164200"/>
            <a:ext cx="2895600" cy="365125"/>
          </a:xfrm>
          <a:prstGeom prst="rect">
            <a:avLst/>
          </a:prstGeom>
        </p:spPr>
        <p:txBody>
          <a:bodyPr vert="horz" lIns="18000" tIns="36000" rIns="18000" bIns="36000" rtlCol="0" anchor="ctr"/>
          <a:lstStyle>
            <a:lvl1pPr algn="l"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Hier wird das Thema genannt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7679" y="207688"/>
            <a:ext cx="612068" cy="365125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C84F4B-5F30-4847-9887-7CDDC1C460F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71" r:id="rId4"/>
    <p:sldLayoutId id="2147483672" r:id="rId5"/>
    <p:sldLayoutId id="2147483660" r:id="rId6"/>
    <p:sldLayoutId id="2147483650" r:id="rId7"/>
    <p:sldLayoutId id="214748365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200000"/>
        </a:lnSpc>
        <a:spcBef>
          <a:spcPct val="20000"/>
        </a:spcBef>
        <a:buFontTx/>
        <a:buNone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ct val="200000"/>
        </a:lnSpc>
        <a:spcBef>
          <a:spcPct val="20000"/>
        </a:spcBef>
        <a:buFontTx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" indent="-144000" algn="l" defTabSz="914400" rtl="0" eaLnBrk="1" latinLnBrk="0" hangingPunct="1">
        <a:spcBef>
          <a:spcPts val="0"/>
        </a:spcBef>
        <a:buClr>
          <a:schemeClr val="tx1"/>
        </a:buClr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4000" indent="-144000" algn="l" defTabSz="914400" rtl="0" eaLnBrk="1" latinLnBrk="0" hangingPunct="1">
        <a:spcBef>
          <a:spcPts val="0"/>
        </a:spcBef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44000" indent="-144000" algn="l" defTabSz="914400" rtl="0" eaLnBrk="1" latinLnBrk="0" hangingPunct="1">
        <a:spcBef>
          <a:spcPts val="0"/>
        </a:spcBef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144000" indent="-144000" algn="l" defTabSz="914400" rtl="0" eaLnBrk="1" latinLnBrk="0" hangingPunct="1">
        <a:spcBef>
          <a:spcPts val="0"/>
        </a:spcBef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44000" indent="-144000" algn="l" defTabSz="914400" rtl="0" eaLnBrk="1" latinLnBrk="0" hangingPunct="1">
        <a:spcBef>
          <a:spcPts val="0"/>
        </a:spcBef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144000" indent="-144000" algn="l" defTabSz="914400" rtl="0" eaLnBrk="1" latinLnBrk="0" hangingPunct="1">
        <a:spcBef>
          <a:spcPts val="0"/>
        </a:spcBef>
        <a:buFont typeface="Symbol" pitchFamily="18" charset="2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arion.bohr@htwsaar.d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EdQdvZzAio" TargetMode="External"/><Relationship Id="rId2" Type="http://schemas.openxmlformats.org/officeDocument/2006/relationships/hyperlink" Target="http://www.superfred.de/davincicode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astermind" TargetMode="External"/><Relationship Id="rId2" Type="http://schemas.openxmlformats.org/officeDocument/2006/relationships/hyperlink" Target="https://de.wikipedia.org/wiki/Mastermind_%28Spiel%29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Alpha-Beta-Suche" TargetMode="External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e.wikipedia.org/wiki/M%C3%BChle_%28Spiel%29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KI-Praktikum</a:t>
            </a:r>
            <a:br>
              <a:rPr lang="de-DE" sz="4000" dirty="0" smtClean="0"/>
            </a:br>
            <a:r>
              <a:rPr lang="de-DE" sz="4000" dirty="0" smtClean="0"/>
              <a:t>Themen im SS 2016</a:t>
            </a:r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3C84F4B-5F30-4847-9887-7CDDC1C460F0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GRAPH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23962" y="2415596"/>
            <a:ext cx="6518276" cy="360045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/>
              <a:t>Visualisierung von Suchalgorithmen in Bäumen bzw. </a:t>
            </a:r>
            <a:r>
              <a:rPr lang="de-DE" sz="2400" dirty="0" err="1" smtClean="0"/>
              <a:t>Graphensuchalgorithmen</a:t>
            </a:r>
            <a:endParaRPr lang="de-DE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/>
              <a:t>z.B. Breitensuche, Tiefensuche</a:t>
            </a:r>
            <a:endParaRPr lang="de-DE" dirty="0" smtClean="0">
              <a:latin typeface="Arial"/>
              <a:ea typeface="Times New Roman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4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LKART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Lernkartei als Java-</a:t>
            </a:r>
            <a:r>
              <a:rPr lang="de-DE" sz="2400" dirty="0" err="1" smtClean="0"/>
              <a:t>Portlet</a:t>
            </a:r>
            <a:r>
              <a:rPr lang="de-DE" sz="2400" dirty="0" smtClean="0"/>
              <a:t> für bestehende Web-Anwendung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IQUIZ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Informatik-Quizduell </a:t>
            </a:r>
            <a:r>
              <a:rPr lang="de-DE" sz="2400" dirty="0" smtClean="0"/>
              <a:t>als Java-</a:t>
            </a:r>
            <a:r>
              <a:rPr lang="de-DE" sz="2400" dirty="0" err="1" smtClean="0"/>
              <a:t>Portlet</a:t>
            </a:r>
            <a:r>
              <a:rPr lang="de-DE" sz="2400" dirty="0" smtClean="0"/>
              <a:t> für bestehende Web-Anwendung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8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PRINT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Raspberry</a:t>
            </a:r>
            <a:r>
              <a:rPr lang="de-DE" sz="2400" dirty="0"/>
              <a:t> Pi als Druckserver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3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…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…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Teilnahme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Mail mit 3 </a:t>
            </a:r>
            <a:r>
              <a:rPr lang="de-DE" sz="2400" b="1" u="sng" dirty="0" smtClean="0">
                <a:solidFill>
                  <a:prstClr val="black"/>
                </a:solidFill>
              </a:rPr>
              <a:t>priorisierten</a:t>
            </a:r>
            <a:r>
              <a:rPr lang="de-DE" sz="2400" dirty="0" smtClean="0">
                <a:solidFill>
                  <a:prstClr val="black"/>
                </a:solidFill>
              </a:rPr>
              <a:t> Wunschthemen und Team an</a:t>
            </a:r>
            <a:br>
              <a:rPr lang="de-DE" sz="2400" dirty="0" smtClean="0">
                <a:solidFill>
                  <a:prstClr val="black"/>
                </a:solidFill>
              </a:rPr>
            </a:br>
            <a:r>
              <a:rPr lang="de-DE" sz="2400" u="sng" dirty="0" smtClean="0">
                <a:solidFill>
                  <a:prstClr val="black"/>
                </a:solidFill>
                <a:hlinkClick r:id="rId2"/>
              </a:rPr>
              <a:t>marion.bohr@htwsaar.de</a:t>
            </a:r>
            <a:endParaRPr lang="de-DE" sz="2400" u="sng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de-DE" sz="2400" dirty="0" smtClean="0">
                <a:solidFill>
                  <a:prstClr val="black"/>
                </a:solidFill>
              </a:rPr>
              <a:t>Prioritäten (1-3)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de-DE" sz="2400" dirty="0" smtClean="0">
                <a:solidFill>
                  <a:prstClr val="black"/>
                </a:solidFill>
              </a:rPr>
              <a:t>Team zu 2-3 Personen (s. Aufgabenstellung)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Einsendeschluss: </a:t>
            </a:r>
            <a:r>
              <a:rPr lang="de-DE" sz="2400" b="1" u="sng" dirty="0" smtClean="0">
                <a:solidFill>
                  <a:prstClr val="black"/>
                </a:solidFill>
              </a:rPr>
              <a:t>14.04.2016</a:t>
            </a:r>
            <a:endParaRPr lang="de-DE" sz="2400" dirty="0" smtClean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Themen im Überblick (M. Bohr)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2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67549"/>
              </p:ext>
            </p:extLst>
          </p:nvPr>
        </p:nvGraphicFramePr>
        <p:xfrm>
          <a:off x="1194619" y="2428490"/>
          <a:ext cx="678098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675"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Kürzel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Beschreibung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Bemerkung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Teil-</a:t>
                      </a:r>
                      <a:r>
                        <a:rPr lang="de-DE" dirty="0" err="1" smtClean="0"/>
                        <a:t>nehmer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Raten eines Zahlencodes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Neu-entwicklung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Raten eines Farbcodes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Neu-entwicklung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MUEHL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Strategiespiel auf Basis der Graphentheorie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Neu-</a:t>
                      </a:r>
                      <a:r>
                        <a:rPr lang="de-DE" dirty="0" err="1" smtClean="0"/>
                        <a:t>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Themen im Überblick (M. Bohr)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39607"/>
              </p:ext>
            </p:extLst>
          </p:nvPr>
        </p:nvGraphicFramePr>
        <p:xfrm>
          <a:off x="1194619" y="2428490"/>
          <a:ext cx="678098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675"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Kürzel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Beschreibung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Bemerkung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Teil-</a:t>
                      </a:r>
                      <a:r>
                        <a:rPr lang="de-DE" dirty="0" err="1" smtClean="0"/>
                        <a:t>nehmer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EULER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err="1" smtClean="0"/>
                        <a:t>Eulersche</a:t>
                      </a:r>
                      <a:r>
                        <a:rPr lang="de-DE" baseline="0" dirty="0" smtClean="0"/>
                        <a:t> Quadrate umsetzen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Neu-entwicklung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SUDOK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Sudoku nicht</a:t>
                      </a:r>
                      <a:r>
                        <a:rPr lang="de-DE" baseline="0" dirty="0" smtClean="0"/>
                        <a:t> als </a:t>
                      </a:r>
                      <a:r>
                        <a:rPr lang="de-DE" baseline="0" dirty="0" err="1" smtClean="0"/>
                        <a:t>Brute</a:t>
                      </a:r>
                      <a:r>
                        <a:rPr lang="de-DE" baseline="0" dirty="0" smtClean="0"/>
                        <a:t>-Force-Algorithmus realisieren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Neu-entwicklung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Visualisierung von Graphen(such)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algorithmen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Neu-</a:t>
                      </a:r>
                      <a:r>
                        <a:rPr lang="de-DE" dirty="0" err="1" smtClean="0"/>
                        <a:t>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Themen im Überblick (M. Bohr)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37187"/>
              </p:ext>
            </p:extLst>
          </p:nvPr>
        </p:nvGraphicFramePr>
        <p:xfrm>
          <a:off x="1194619" y="2428490"/>
          <a:ext cx="6780981" cy="322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675"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Kürzel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Beschreibung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Bemerkung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Teil-</a:t>
                      </a:r>
                      <a:r>
                        <a:rPr lang="de-DE" dirty="0" err="1" smtClean="0"/>
                        <a:t>nehmer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LKART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Lernkartei als </a:t>
                      </a:r>
                      <a:r>
                        <a:rPr lang="de-DE" baseline="0" dirty="0" err="1" smtClean="0"/>
                        <a:t>Portlet</a:t>
                      </a:r>
                      <a:r>
                        <a:rPr lang="de-DE" baseline="0" dirty="0" smtClean="0"/>
                        <a:t> eines Web-Portals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Neu-entwicklung/ Erweiterung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IQUIZ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Informatik-Quizduell </a:t>
                      </a:r>
                      <a:r>
                        <a:rPr lang="de-DE" baseline="0" dirty="0" smtClean="0"/>
                        <a:t>als </a:t>
                      </a:r>
                      <a:r>
                        <a:rPr lang="de-DE" baseline="0" dirty="0" err="1" smtClean="0"/>
                        <a:t>Portlet</a:t>
                      </a:r>
                      <a:r>
                        <a:rPr lang="de-DE" baseline="0" dirty="0" smtClean="0"/>
                        <a:t> eines Web-Portals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Neu-entwicklung/ Erweiterung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Raspberry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 als Druckserver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Neu-</a:t>
                      </a:r>
                      <a:r>
                        <a:rPr lang="de-DE" dirty="0" err="1" smtClean="0"/>
                        <a:t>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7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VINCI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>
          <a:xfrm>
            <a:off x="1223961" y="5198145"/>
            <a:ext cx="6633679" cy="11918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 smtClean="0"/>
              <a:t>Zahlencode </a:t>
            </a:r>
            <a:r>
              <a:rPr lang="de-DE" sz="2400" b="0" dirty="0" smtClean="0"/>
              <a:t>raten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/>
              <a:t>Siehe auch: </a:t>
            </a:r>
            <a:r>
              <a:rPr lang="de-DE" sz="2400" b="0" u="sng" dirty="0">
                <a:hlinkClick r:id="rId2"/>
              </a:rPr>
              <a:t>http://www.superfred.de/davincicode.html</a:t>
            </a:r>
            <a:r>
              <a:rPr lang="de-DE" sz="2400" b="0" dirty="0"/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1317356" y="4866615"/>
            <a:ext cx="43456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 u="sng" dirty="0" smtClean="0">
                <a:latin typeface="Arial" pitchFamily="34" charset="0"/>
                <a:cs typeface="Arial" pitchFamily="34" charset="0"/>
              </a:rPr>
              <a:t>Quelle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900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de-DE" sz="900" dirty="0" smtClean="0">
                <a:latin typeface="Arial" pitchFamily="34" charset="0"/>
                <a:cs typeface="Arial" pitchFamily="34" charset="0"/>
                <a:hlinkClick r:id="rId3"/>
              </a:rPr>
              <a:t>www.youtube.com/watch?v=JEdQdvZzAio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 , 17.03.201613:40 Uhr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1223963" y="2422942"/>
            <a:ext cx="4386424" cy="2431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MMIND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 err="1" smtClean="0"/>
              <a:t>Farbcode</a:t>
            </a:r>
            <a:r>
              <a:rPr lang="de-DE" sz="2400" b="0" dirty="0" smtClean="0"/>
              <a:t> raten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 smtClean="0"/>
              <a:t>Musterabgleich </a:t>
            </a:r>
            <a:br>
              <a:rPr lang="de-DE" sz="2400" b="0" dirty="0" smtClean="0"/>
            </a:br>
            <a:r>
              <a:rPr lang="de-DE" sz="2400" b="0" dirty="0" smtClean="0"/>
              <a:t>(</a:t>
            </a:r>
            <a:r>
              <a:rPr lang="de-DE" sz="2400" b="0" dirty="0"/>
              <a:t>Pattern </a:t>
            </a:r>
            <a:r>
              <a:rPr lang="de-DE" sz="2400" b="0" dirty="0" err="1"/>
              <a:t>Matching</a:t>
            </a:r>
            <a:r>
              <a:rPr lang="de-DE" sz="24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/>
              <a:t>Siehe auch: </a:t>
            </a:r>
            <a:r>
              <a:rPr lang="de-DE" sz="2400" b="0" dirty="0">
                <a:hlinkClick r:id="rId2"/>
              </a:rPr>
              <a:t>https://de.wikipedia.org/wiki/Mastermind_%</a:t>
            </a:r>
            <a:r>
              <a:rPr lang="de-DE" sz="2400" b="0" dirty="0" smtClean="0">
                <a:hlinkClick r:id="rId2"/>
              </a:rPr>
              <a:t>28Spiel%29</a:t>
            </a:r>
            <a:r>
              <a:rPr lang="de-DE" sz="2400" b="0" dirty="0" smtClean="0"/>
              <a:t> </a:t>
            </a:r>
            <a:endParaRPr lang="de-DE" sz="2400" b="0" dirty="0"/>
          </a:p>
        </p:txBody>
      </p:sp>
      <p:sp>
        <p:nvSpPr>
          <p:cNvPr id="8" name="Rechteck 7"/>
          <p:cNvSpPr/>
          <p:nvPr/>
        </p:nvSpPr>
        <p:spPr>
          <a:xfrm>
            <a:off x="1648348" y="6143644"/>
            <a:ext cx="69294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 u="sng" dirty="0" smtClean="0">
                <a:latin typeface="Arial" pitchFamily="34" charset="0"/>
                <a:cs typeface="Arial" pitchFamily="34" charset="0"/>
              </a:rPr>
              <a:t>Quelle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900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de-DE" sz="900" dirty="0" smtClean="0">
                <a:latin typeface="Arial" pitchFamily="34" charset="0"/>
                <a:cs typeface="Arial" pitchFamily="34" charset="0"/>
                <a:hlinkClick r:id="rId3"/>
              </a:rPr>
              <a:t>de.wikipedia.org/wiki/Mastermind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 , 17.03.201613:50 Uhr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2533581"/>
            <a:ext cx="3168650" cy="336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MUEHL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2476301"/>
            <a:ext cx="2312678" cy="2312678"/>
          </a:xfrm>
        </p:spPr>
      </p:pic>
      <p:sp>
        <p:nvSpPr>
          <p:cNvPr id="5" name="Inhaltsplatzhalter 4"/>
          <p:cNvSpPr>
            <a:spLocks noGrp="1"/>
          </p:cNvSpPr>
          <p:nvPr>
            <p:ph sz="half" idx="15"/>
          </p:nvPr>
        </p:nvSpPr>
        <p:spPr>
          <a:xfrm>
            <a:off x="3673098" y="2408615"/>
            <a:ext cx="4904736" cy="3614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/>
              <a:t>Algorithmus anhand der </a:t>
            </a:r>
            <a:r>
              <a:rPr lang="de-DE" sz="2400" b="0" dirty="0" smtClean="0"/>
              <a:t>Graphentheorie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/>
              <a:t>z.B. </a:t>
            </a:r>
            <a:r>
              <a:rPr lang="de-DE" sz="2400" b="0" dirty="0" smtClean="0"/>
              <a:t>optimiert </a:t>
            </a:r>
            <a:r>
              <a:rPr lang="de-DE" sz="2400" b="0" dirty="0"/>
              <a:t>zu </a:t>
            </a:r>
            <a:r>
              <a:rPr lang="de-DE" sz="2400" b="0" dirty="0" smtClean="0"/>
              <a:t>durchsuchender </a:t>
            </a:r>
            <a:r>
              <a:rPr lang="de-DE" sz="2400" b="0" dirty="0"/>
              <a:t>Baum wie in der </a:t>
            </a:r>
            <a:r>
              <a:rPr lang="de-DE" sz="2400" b="0" i="1" dirty="0"/>
              <a:t>Alpha-Beta-Suche</a:t>
            </a:r>
            <a:r>
              <a:rPr lang="de-DE" sz="2400" b="0" dirty="0"/>
              <a:t> (siehe auch: </a:t>
            </a:r>
            <a:r>
              <a:rPr lang="de-DE" sz="2400" b="0" dirty="0">
                <a:hlinkClick r:id="rId3"/>
              </a:rPr>
              <a:t>https://</a:t>
            </a:r>
            <a:r>
              <a:rPr lang="de-DE" sz="2400" b="0" dirty="0" smtClean="0">
                <a:hlinkClick r:id="rId3"/>
              </a:rPr>
              <a:t>de.wikipedia.org/wiki/Alpha-Beta-Suche</a:t>
            </a:r>
            <a:r>
              <a:rPr lang="de-DE" sz="2400" b="0" dirty="0" smtClean="0"/>
              <a:t> )</a:t>
            </a:r>
            <a:endParaRPr lang="de-DE" sz="2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/>
              <a:t>Siehe auch: </a:t>
            </a:r>
            <a:r>
              <a:rPr lang="de-DE" sz="2400" b="0" dirty="0">
                <a:hlinkClick r:id="rId4"/>
              </a:rPr>
              <a:t>https://de.wikipedia.org/wiki/M%C3%BChle_%</a:t>
            </a:r>
            <a:r>
              <a:rPr lang="de-DE" sz="2400" b="0" dirty="0" smtClean="0">
                <a:hlinkClick r:id="rId4"/>
              </a:rPr>
              <a:t>28Spiel%29</a:t>
            </a:r>
            <a:r>
              <a:rPr lang="de-DE" sz="2400" b="0" dirty="0" smtClean="0"/>
              <a:t> </a:t>
            </a:r>
            <a:endParaRPr lang="de-DE" sz="2400" b="0" dirty="0"/>
          </a:p>
        </p:txBody>
      </p:sp>
      <p:sp>
        <p:nvSpPr>
          <p:cNvPr id="8" name="Rechteck 7"/>
          <p:cNvSpPr/>
          <p:nvPr/>
        </p:nvSpPr>
        <p:spPr>
          <a:xfrm>
            <a:off x="1223962" y="4916399"/>
            <a:ext cx="23809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 u="sng" dirty="0" smtClean="0">
                <a:latin typeface="Arial" pitchFamily="34" charset="0"/>
                <a:cs typeface="Arial" pitchFamily="34" charset="0"/>
              </a:rPr>
              <a:t>Quelle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900" dirty="0">
                <a:latin typeface="Arial" pitchFamily="34" charset="0"/>
                <a:cs typeface="Arial" pitchFamily="34" charset="0"/>
              </a:rPr>
              <a:t>https://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de.wikipedia.org/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wiki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/Mühle_(Spiel), 17.03.201615:50 Uhr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EULER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half" idx="15"/>
          </p:nvPr>
        </p:nvSpPr>
        <p:spPr>
          <a:xfrm>
            <a:off x="1223962" y="3907753"/>
            <a:ext cx="6516038" cy="22237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/>
              <a:t>Die Bausteine sind so auf das </a:t>
            </a:r>
            <a:r>
              <a:rPr lang="de-DE" sz="2400" b="0" dirty="0" err="1"/>
              <a:t>Zielfeld</a:t>
            </a:r>
            <a:r>
              <a:rPr lang="de-DE" sz="2400" b="0" dirty="0"/>
              <a:t> zu platzieren, dass in jeder Zeile und Kolonne genau eine Farbe und genau eine Ziffer steht</a:t>
            </a:r>
            <a:r>
              <a:rPr lang="de-DE" sz="2400" b="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 smtClean="0"/>
              <a:t>1 Spieler gegen die Maschine</a:t>
            </a:r>
            <a:endParaRPr lang="de-DE" sz="2400" b="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0" dirty="0" smtClean="0"/>
              <a:t>Feldgröße 3x3, 4x4, 5x5, …</a:t>
            </a:r>
            <a:endParaRPr lang="de-DE" sz="2400" b="0" dirty="0"/>
          </a:p>
        </p:txBody>
      </p:sp>
      <p:sp>
        <p:nvSpPr>
          <p:cNvPr id="8" name="Rechteck 7"/>
          <p:cNvSpPr/>
          <p:nvPr/>
        </p:nvSpPr>
        <p:spPr>
          <a:xfrm>
            <a:off x="-1262537" y="3568435"/>
            <a:ext cx="69294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 u="sng" dirty="0" smtClean="0">
                <a:latin typeface="Arial" pitchFamily="34" charset="0"/>
                <a:cs typeface="Arial" pitchFamily="34" charset="0"/>
              </a:rPr>
              <a:t>Quelle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900" dirty="0">
                <a:latin typeface="Arial" pitchFamily="34" charset="0"/>
                <a:cs typeface="Arial" pitchFamily="34" charset="0"/>
              </a:rPr>
              <a:t>https://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de.wikipedia.org/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wiki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/Mühle_(Spiel), 17.03.201615:50 Uhr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rI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zwis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3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4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4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4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4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4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5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sz="half" idx="14"/>
          </p:nvPr>
        </p:nvPicPr>
        <p:blipFill>
          <a:blip r:embed="rId13"/>
          <a:stretch>
            <a:fillRect/>
          </a:stretch>
        </p:blipFill>
        <p:spPr>
          <a:xfrm>
            <a:off x="1223962" y="2348881"/>
            <a:ext cx="1238250" cy="12858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5110" y="2382218"/>
            <a:ext cx="1228725" cy="1219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00536" y="2736764"/>
            <a:ext cx="476250" cy="457200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2526607" y="2910625"/>
            <a:ext cx="577202" cy="128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Pfeil nach rechts 72"/>
          <p:cNvSpPr/>
          <p:nvPr/>
        </p:nvSpPr>
        <p:spPr>
          <a:xfrm>
            <a:off x="3773513" y="2908478"/>
            <a:ext cx="577202" cy="130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1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SUDOK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F4B-5F30-4847-9887-7CDDC1C460F0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23962" y="2415596"/>
            <a:ext cx="6518276" cy="360045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/>
              <a:t>Sudoku – </a:t>
            </a:r>
            <a:r>
              <a:rPr lang="de-DE" sz="2400" b="1" dirty="0" smtClean="0"/>
              <a:t>nicht</a:t>
            </a:r>
            <a:r>
              <a:rPr lang="de-DE" sz="2400" dirty="0" smtClean="0"/>
              <a:t> als </a:t>
            </a:r>
            <a:r>
              <a:rPr lang="de-DE" sz="2400" dirty="0" err="1" smtClean="0"/>
              <a:t>Brute</a:t>
            </a:r>
            <a:r>
              <a:rPr lang="de-DE" sz="2400" dirty="0" smtClean="0"/>
              <a:t>-Force-Algorithmus – umsetzen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/>
              <a:t>Lösen von Sudoku </a:t>
            </a:r>
            <a:r>
              <a:rPr lang="de-DE" sz="2400" dirty="0" smtClean="0"/>
              <a:t>(zeiteffizienten(!) Algorithmus entwickeln)</a:t>
            </a:r>
            <a:endParaRPr lang="de-DE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/>
              <a:t>Erstellen </a:t>
            </a:r>
            <a:r>
              <a:rPr lang="de-DE" sz="2400" dirty="0"/>
              <a:t>von </a:t>
            </a:r>
            <a:r>
              <a:rPr lang="de-DE" sz="2400" dirty="0" smtClean="0"/>
              <a:t>Sudoku (unterschiedlicher Schwierigkeitsgrade)</a:t>
            </a:r>
            <a:endParaRPr lang="de-DE" sz="24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w saar - Ingenieurwissenschaf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Bildschirmpräsentation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htw saar - Ingenieurwissenschaften</vt:lpstr>
      <vt:lpstr>KI-Praktikum Themen im SS 2016</vt:lpstr>
      <vt:lpstr> Themen im Überblick (M. Bohr)</vt:lpstr>
      <vt:lpstr> Themen im Überblick (M. Bohr)</vt:lpstr>
      <vt:lpstr> Themen im Überblick (M. Bohr)</vt:lpstr>
      <vt:lpstr> VINCI</vt:lpstr>
      <vt:lpstr> MMIND</vt:lpstr>
      <vt:lpstr> MUEHL</vt:lpstr>
      <vt:lpstr> EULER</vt:lpstr>
      <vt:lpstr> SUDOK </vt:lpstr>
      <vt:lpstr> GRAPH </vt:lpstr>
      <vt:lpstr> LKART</vt:lpstr>
      <vt:lpstr> IQUIZ</vt:lpstr>
      <vt:lpstr> PRINT</vt:lpstr>
      <vt:lpstr> … </vt:lpstr>
      <vt:lpstr> Teilnahme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MBohr</dc:creator>
  <cp:lastModifiedBy>bohr</cp:lastModifiedBy>
  <cp:revision>278</cp:revision>
  <dcterms:created xsi:type="dcterms:W3CDTF">2013-07-22T13:05:37Z</dcterms:created>
  <dcterms:modified xsi:type="dcterms:W3CDTF">2016-04-12T14:43:52Z</dcterms:modified>
</cp:coreProperties>
</file>